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FFFFFF"/>
        </a:solidFill>
        <a:effectLst>
          <a:outerShdw blurRad="38100" dist="38100" dir="2700000" rotWithShape="0">
            <a:srgbClr val="000000"/>
          </a:outerShdw>
        </a:effectLst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tabLst>
                <a:tab pos="444500" algn="l"/>
              </a:tabLst>
            </a:lvl1pPr>
            <a:lvl2pPr>
              <a:spcBef>
                <a:spcPts val="300"/>
              </a:spcBef>
              <a:tabLst>
                <a:tab pos="444500" algn="l"/>
              </a:tabLst>
            </a:lvl2pPr>
            <a:lvl3pPr>
              <a:spcBef>
                <a:spcPts val="300"/>
              </a:spcBef>
              <a:tabLst>
                <a:tab pos="444500" algn="l"/>
              </a:tabLst>
            </a:lvl3pPr>
            <a:lvl4pPr>
              <a:spcBef>
                <a:spcPts val="300"/>
              </a:spcBef>
              <a:tabLst>
                <a:tab pos="444500" algn="l"/>
              </a:tabLst>
            </a:lvl4pPr>
            <a:lvl5pPr>
              <a:spcBef>
                <a:spcPts val="300"/>
              </a:spcBef>
              <a:tabLst>
                <a:tab pos="444500" algn="l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661307" indent="-204107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1104900" indent="-190500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1600200" indent="-228600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2057400" indent="-228600"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400"/>
              </a:spcBef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None/>
              <a:tabLst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buSzPct val="65000"/>
              <a:buChar char="■"/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tabLst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500"/>
              </a:spcBef>
              <a:tabLst/>
              <a:defRPr sz="2400" b="1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sz="2400" b="1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sz="2400" b="1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sz="2400" b="1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None/>
              <a:tabLst/>
              <a:defRPr sz="2400" b="1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500"/>
              </a:spcBef>
              <a:tabLst/>
              <a:defRPr sz="24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buSzPct val="65000"/>
              <a:buChar char="■"/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>
                <a:srgbClr val="00CCFF"/>
              </a:buClr>
              <a:tabLst/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tabLst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9972" y="6457220"/>
            <a:ext cx="273656" cy="264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spcBef>
                <a:spcPts val="300"/>
              </a:spcBef>
              <a:defRPr>
                <a:solidFill>
                  <a:srgbClr val="05979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1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620485" marR="0" indent="-163285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1066800" marR="0" indent="-152400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1554480" marR="0" indent="-182880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20116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24688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29260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33832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3840479" marR="0" indent="-182879" algn="l" defTabSz="914400" rtl="0" latinLnBrk="0">
        <a:lnSpc>
          <a:spcPct val="170000"/>
        </a:lnSpc>
        <a:spcBef>
          <a:spcPts val="0"/>
        </a:spcBef>
        <a:spcAft>
          <a:spcPts val="0"/>
        </a:spcAft>
        <a:buClrTx/>
        <a:buSzPct val="65000"/>
        <a:buFontTx/>
        <a:buChar char="■"/>
        <a:tabLst>
          <a:tab pos="457200" algn="l"/>
          <a:tab pos="914400" algn="l"/>
          <a:tab pos="1371600" algn="l"/>
          <a:tab pos="1828800" algn="l"/>
          <a:tab pos="2286000" algn="l"/>
        </a:tabLst>
        <a:defRPr sz="16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 txBox="1">
            <a:spLocks noGrp="1"/>
          </p:cNvSpPr>
          <p:nvPr>
            <p:ph type="title"/>
          </p:nvPr>
        </p:nvSpPr>
        <p:spPr>
          <a:xfrm>
            <a:off x="304800" y="-25400"/>
            <a:ext cx="8534400" cy="654050"/>
          </a:xfrm>
          <a:prstGeom prst="rect">
            <a:avLst/>
          </a:prstGeom>
        </p:spPr>
        <p:txBody>
          <a:bodyPr/>
          <a:lstStyle/>
          <a:p>
            <a:r>
              <a:t>Small Modular Reactors</a:t>
            </a:r>
          </a:p>
        </p:txBody>
      </p:sp>
      <p:sp>
        <p:nvSpPr>
          <p:cNvPr id="13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04800" y="533400"/>
            <a:ext cx="8534400" cy="827921"/>
          </a:xfrm>
          <a:prstGeom prst="rect">
            <a:avLst/>
          </a:prstGeom>
        </p:spPr>
        <p:txBody>
          <a:bodyPr/>
          <a:lstStyle/>
          <a:p>
            <a:pPr algn="ctr"/>
            <a:r>
              <a:t>John C. Bean</a:t>
            </a:r>
          </a:p>
          <a:p>
            <a:pPr>
              <a:defRPr sz="300"/>
            </a:pPr>
            <a:endParaRPr/>
          </a:p>
          <a:p>
            <a:pPr algn="ctr">
              <a:spcBef>
                <a:spcPts val="300"/>
              </a:spcBef>
              <a:defRPr u="sng"/>
            </a:pPr>
            <a:r>
              <a:t>Outline</a:t>
            </a:r>
          </a:p>
        </p:txBody>
      </p:sp>
      <p:sp>
        <p:nvSpPr>
          <p:cNvPr id="132" name="Rectangle 5"/>
          <p:cNvSpPr txBox="1"/>
          <p:nvPr/>
        </p:nvSpPr>
        <p:spPr>
          <a:xfrm>
            <a:off x="304800" y="65715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(Under Construction - 2025)</a:t>
            </a:r>
          </a:p>
        </p:txBody>
      </p:sp>
      <p:sp>
        <p:nvSpPr>
          <p:cNvPr id="133" name="Rectangle 3"/>
          <p:cNvSpPr txBox="1"/>
          <p:nvPr/>
        </p:nvSpPr>
        <p:spPr>
          <a:xfrm>
            <a:off x="190642" y="1496832"/>
            <a:ext cx="8534401" cy="493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b="1" i="0">
                <a:solidFill>
                  <a:srgbClr val="FF2600"/>
                </a:solidFill>
              </a:defRPr>
            </a:pPr>
            <a:r>
              <a:t>Under Construction - Early 2025</a:t>
            </a:r>
          </a:p>
          <a:p>
            <a:pPr algn="l"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i="0"/>
            </a:pPr>
            <a:endParaRPr/>
          </a:p>
          <a:p>
            <a:pPr algn="l"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i="0"/>
            </a:pPr>
            <a:r>
              <a:t>-</a:t>
            </a:r>
          </a:p>
          <a:p>
            <a:pPr algn="l"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i="0"/>
            </a:pPr>
            <a:r>
              <a:t>	-</a:t>
            </a:r>
          </a:p>
          <a:p>
            <a:pPr algn="l">
              <a:lnSpc>
                <a:spcPct val="120000"/>
              </a:lnSpc>
              <a:tabLst>
                <a:tab pos="444500" algn="l"/>
                <a:tab pos="914400" algn="l"/>
                <a:tab pos="1371600" algn="l"/>
                <a:tab pos="1828800" algn="l"/>
                <a:tab pos="2286000" algn="l"/>
              </a:tabLst>
              <a:defRPr sz="1600" i="0"/>
            </a:pPr>
            <a:r>
              <a:t>	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2"/>
          <p:cNvSpPr txBox="1">
            <a:spLocks noGrp="1"/>
          </p:cNvSpPr>
          <p:nvPr>
            <p:ph type="title"/>
          </p:nvPr>
        </p:nvSpPr>
        <p:spPr>
          <a:xfrm>
            <a:off x="417139" y="-16352"/>
            <a:ext cx="8412188" cy="42896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t>My cut-and-paste edit of Wikipedia's SMR List → Western designs only, sorted by "Status"</a:t>
            </a:r>
          </a:p>
        </p:txBody>
      </p:sp>
      <p:sp>
        <p:nvSpPr>
          <p:cNvPr id="136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43470" y="6054303"/>
            <a:ext cx="4063359" cy="6105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tabLst>
                <a:tab pos="1816100" algn="l"/>
              </a:tabLst>
              <a:defRPr sz="800"/>
            </a:pPr>
            <a:r>
              <a:rPr dirty="0" err="1"/>
              <a:t>PWR</a:t>
            </a:r>
            <a:r>
              <a:rPr dirty="0"/>
              <a:t> = Pressurized Water Reactor 	F = Fast = Using fast / unmoderated Neutrons </a:t>
            </a:r>
          </a:p>
          <a:p>
            <a:pPr>
              <a:lnSpc>
                <a:spcPct val="130000"/>
              </a:lnSpc>
              <a:tabLst>
                <a:tab pos="1816100" algn="l"/>
              </a:tabLst>
              <a:defRPr sz="800"/>
            </a:pPr>
            <a:r>
              <a:rPr dirty="0" err="1"/>
              <a:t>SFR</a:t>
            </a:r>
            <a:r>
              <a:rPr dirty="0"/>
              <a:t> = Sodium Cooled Fast Reactor	</a:t>
            </a:r>
            <a:r>
              <a:rPr dirty="0" err="1"/>
              <a:t>BWR</a:t>
            </a:r>
            <a:r>
              <a:rPr dirty="0"/>
              <a:t> = Boiling Water Reactor	</a:t>
            </a:r>
            <a:endParaRPr lang="en-US" dirty="0"/>
          </a:p>
          <a:p>
            <a:pPr>
              <a:lnSpc>
                <a:spcPct val="130000"/>
              </a:lnSpc>
              <a:tabLst>
                <a:tab pos="1816100" algn="l"/>
              </a:tabLst>
              <a:defRPr sz="800"/>
            </a:pPr>
            <a:r>
              <a:rPr dirty="0" err="1"/>
              <a:t>HPR</a:t>
            </a:r>
            <a:r>
              <a:rPr dirty="0"/>
              <a:t> = Heat Pipe Reactor	</a:t>
            </a:r>
            <a:r>
              <a:rPr dirty="0" err="1"/>
              <a:t>MSR</a:t>
            </a:r>
            <a:r>
              <a:rPr dirty="0"/>
              <a:t> = Molten Salt Reactor		</a:t>
            </a:r>
          </a:p>
        </p:txBody>
      </p:sp>
      <p:sp>
        <p:nvSpPr>
          <p:cNvPr id="137" name="Rectangle 3"/>
          <p:cNvSpPr txBox="1"/>
          <p:nvPr/>
        </p:nvSpPr>
        <p:spPr>
          <a:xfrm>
            <a:off x="4339655" y="6075819"/>
            <a:ext cx="4732092" cy="610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l">
              <a:lnSpc>
                <a:spcPct val="130000"/>
              </a:lnSpc>
              <a:tabLst>
                <a:tab pos="457200" algn="l"/>
                <a:tab pos="2578100" algn="l"/>
              </a:tabLst>
              <a:defRPr sz="800" i="0"/>
            </a:pPr>
            <a:r>
              <a:rPr dirty="0" err="1"/>
              <a:t>FBR</a:t>
            </a:r>
            <a:r>
              <a:rPr dirty="0"/>
              <a:t> = Fast Breeder Reactor 	</a:t>
            </a:r>
            <a:r>
              <a:rPr dirty="0" err="1"/>
              <a:t>LFR</a:t>
            </a:r>
            <a:r>
              <a:rPr dirty="0"/>
              <a:t> = Lead Cooled Fast </a:t>
            </a:r>
            <a:r>
              <a:rPr dirty="0" err="1"/>
              <a:t>ReactorGTHMR</a:t>
            </a:r>
            <a:r>
              <a:rPr dirty="0"/>
              <a:t> = Gas Turbine Helium Modular Reactor	</a:t>
            </a:r>
            <a:r>
              <a:rPr dirty="0" err="1"/>
              <a:t>MCSFR</a:t>
            </a:r>
            <a:r>
              <a:rPr dirty="0"/>
              <a:t> = Molten Chloride Salt Fast Reactor</a:t>
            </a:r>
          </a:p>
          <a:p>
            <a:pPr algn="l">
              <a:lnSpc>
                <a:spcPct val="130000"/>
              </a:lnSpc>
              <a:tabLst>
                <a:tab pos="457200" algn="l"/>
                <a:tab pos="2578100" algn="l"/>
              </a:tabLst>
              <a:defRPr sz="800" i="0"/>
            </a:pPr>
            <a:r>
              <a:rPr dirty="0" err="1"/>
              <a:t>HTGR</a:t>
            </a:r>
            <a:r>
              <a:rPr dirty="0"/>
              <a:t> = High Temperature Gas Cooled Fast Reactor</a:t>
            </a:r>
          </a:p>
        </p:txBody>
      </p:sp>
      <p:sp>
        <p:nvSpPr>
          <p:cNvPr id="138" name="Rectangle 2"/>
          <p:cNvSpPr txBox="1"/>
          <p:nvPr/>
        </p:nvSpPr>
        <p:spPr>
          <a:xfrm>
            <a:off x="5272844" y="368049"/>
            <a:ext cx="3185882" cy="116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>
              <a:lnSpc>
                <a:spcPct val="120000"/>
              </a:lnSpc>
              <a:defRPr i="0">
                <a:solidFill>
                  <a:srgbClr val="CF7CE8"/>
                </a:solidFill>
              </a:defRPr>
            </a:pPr>
            <a:r>
              <a:t>In Operation as of 2025 (0) </a:t>
            </a:r>
          </a:p>
          <a:p>
            <a:pPr>
              <a:lnSpc>
                <a:spcPct val="120000"/>
              </a:lnSpc>
              <a:defRPr i="0"/>
            </a:pPr>
            <a:r>
              <a:rPr>
                <a:solidFill>
                  <a:srgbClr val="D2ED7A"/>
                </a:solidFill>
              </a:rPr>
              <a:t>Under Construction (1 in Argentina) </a:t>
            </a:r>
            <a:r>
              <a:t> </a:t>
            </a:r>
          </a:p>
          <a:p>
            <a:pPr>
              <a:lnSpc>
                <a:spcPct val="120000"/>
              </a:lnSpc>
              <a:defRPr i="0"/>
            </a:pPr>
            <a:r>
              <a:rPr>
                <a:solidFill>
                  <a:srgbClr val="71EB50"/>
                </a:solidFill>
              </a:rPr>
              <a:t>Licensed (2)</a:t>
            </a:r>
            <a:r>
              <a:t> or </a:t>
            </a:r>
            <a:r>
              <a:rPr>
                <a:solidFill>
                  <a:srgbClr val="E8CD5E"/>
                </a:solidFill>
              </a:rPr>
              <a:t>Seeking License (2)</a:t>
            </a:r>
            <a:r>
              <a:t>  </a:t>
            </a:r>
          </a:p>
          <a:p>
            <a:pPr>
              <a:lnSpc>
                <a:spcPct val="120000"/>
              </a:lnSpc>
              <a:defRPr i="0"/>
            </a:pPr>
            <a:r>
              <a:t>Detailed Design → Design Concept only</a:t>
            </a:r>
          </a:p>
          <a:p>
            <a:pPr>
              <a:lnSpc>
                <a:spcPct val="120000"/>
              </a:lnSpc>
              <a:defRPr i="0"/>
            </a:pPr>
            <a:r>
              <a:t>Abandoned or </a:t>
            </a:r>
            <a:r>
              <a:rPr>
                <a:solidFill>
                  <a:srgbClr val="CCCCCC"/>
                </a:solidFill>
              </a:rPr>
              <a:t>Cancelled</a:t>
            </a:r>
          </a:p>
        </p:txBody>
      </p:sp>
      <p:grpSp>
        <p:nvGrpSpPr>
          <p:cNvPr id="147" name="Group"/>
          <p:cNvGrpSpPr/>
          <p:nvPr/>
        </p:nvGrpSpPr>
        <p:grpSpPr>
          <a:xfrm>
            <a:off x="4617720" y="1554905"/>
            <a:ext cx="4496130" cy="4486775"/>
            <a:chOff x="0" y="0"/>
            <a:chExt cx="4496129" cy="4486773"/>
          </a:xfrm>
        </p:grpSpPr>
        <p:pic>
          <p:nvPicPr>
            <p:cNvPr id="139" name="pasted-movie.png" descr="pasted-movie.png"/>
            <p:cNvPicPr>
              <a:picLocks noChangeAspect="1"/>
            </p:cNvPicPr>
            <p:nvPr/>
          </p:nvPicPr>
          <p:blipFill>
            <a:blip r:embed="rId2"/>
            <a:srcRect t="35729"/>
            <a:stretch>
              <a:fillRect/>
            </a:stretch>
          </p:blipFill>
          <p:spPr>
            <a:xfrm>
              <a:off x="6514" y="0"/>
              <a:ext cx="4477976" cy="523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pasted-movie.png" descr="pasted-movi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6166"/>
              <a:ext cx="4480560" cy="595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pasted-movie.png" descr="pasted-movi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8" y="1095576"/>
              <a:ext cx="4480561" cy="969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asted-movie.png" descr="pasted-movi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9" y="2061165"/>
              <a:ext cx="4480561" cy="15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pasted-movie.png" descr="pasted-movi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" y="2204930"/>
              <a:ext cx="4480561" cy="678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pasted-movie.png" descr="pasted-movi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5" y="2926675"/>
              <a:ext cx="4480034" cy="382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pasted-movie.png" descr="pasted-movi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69" y="3565620"/>
              <a:ext cx="4480561" cy="921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pasted-movie.png" descr="pasted-movie.png"/>
            <p:cNvPicPr>
              <a:picLocks noChangeAspect="1"/>
            </p:cNvPicPr>
            <p:nvPr/>
          </p:nvPicPr>
          <p:blipFill>
            <a:blip r:embed="rId9"/>
            <a:srcRect t="63919"/>
            <a:stretch>
              <a:fillRect/>
            </a:stretch>
          </p:blipFill>
          <p:spPr>
            <a:xfrm>
              <a:off x="15490" y="3293700"/>
              <a:ext cx="4480561" cy="276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8" name="Group"/>
          <p:cNvGrpSpPr/>
          <p:nvPr/>
        </p:nvGrpSpPr>
        <p:grpSpPr>
          <a:xfrm>
            <a:off x="62825" y="381126"/>
            <a:ext cx="4493031" cy="5673588"/>
            <a:chOff x="0" y="0"/>
            <a:chExt cx="4493030" cy="5673586"/>
          </a:xfrm>
        </p:grpSpPr>
        <p:pic>
          <p:nvPicPr>
            <p:cNvPr id="148" name="pasted-movie.png" descr="pasted-movie.png"/>
            <p:cNvPicPr>
              <a:picLocks noChangeAspect="1"/>
            </p:cNvPicPr>
            <p:nvPr/>
          </p:nvPicPr>
          <p:blipFill>
            <a:blip r:embed="rId9"/>
            <a:srcRect b="32883"/>
            <a:stretch>
              <a:fillRect/>
            </a:stretch>
          </p:blipFill>
          <p:spPr>
            <a:xfrm>
              <a:off x="0" y="0"/>
              <a:ext cx="4480560" cy="513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pasted-movie.png" descr="pasted-movie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3" y="556761"/>
              <a:ext cx="4480561" cy="160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pasted-movie.png" descr="pasted-movie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69" y="1551617"/>
              <a:ext cx="4480561" cy="6350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asted-movie.png" descr="pasted-movie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63" y="759068"/>
              <a:ext cx="4480561" cy="75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pasted-movie.png" descr="pasted-movie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63" y="2228431"/>
              <a:ext cx="4480561" cy="1075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asted-movie.png" descr="pasted-movie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63" y="3874057"/>
              <a:ext cx="4480561" cy="266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pasted-movie.png" descr="pasted-movie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92" y="4130046"/>
              <a:ext cx="4480561" cy="640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pasted-movie.png" descr="pasted-movie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16" y="4736093"/>
              <a:ext cx="4480561" cy="640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pasted-movie.png" descr="pasted-movie.png"/>
            <p:cNvPicPr>
              <a:picLocks noChangeAspect="1"/>
            </p:cNvPicPr>
            <p:nvPr/>
          </p:nvPicPr>
          <p:blipFill>
            <a:blip r:embed="rId2"/>
            <a:srcRect b="63100"/>
            <a:stretch>
              <a:fillRect/>
            </a:stretch>
          </p:blipFill>
          <p:spPr>
            <a:xfrm>
              <a:off x="15055" y="5373308"/>
              <a:ext cx="4477976" cy="300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asted-movie.png" descr="pasted-movie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83" y="3289302"/>
              <a:ext cx="4480561" cy="594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Rectangle 5"/>
          <p:cNvSpPr txBox="1"/>
          <p:nvPr/>
        </p:nvSpPr>
        <p:spPr>
          <a:xfrm>
            <a:off x="1947055" y="6626525"/>
            <a:ext cx="5386968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900">
                <a:solidFill>
                  <a:srgbClr val="059797"/>
                </a:solidFill>
              </a:defRPr>
            </a:lvl1pPr>
          </a:lstStyle>
          <a:p>
            <a:r>
              <a:rPr dirty="0"/>
              <a:t>Drawn from: https://</a:t>
            </a:r>
            <a:r>
              <a:rPr dirty="0" err="1"/>
              <a:t>en.wikipedia.org</a:t>
            </a:r>
            <a:r>
              <a:rPr dirty="0"/>
              <a:t>/wiki/</a:t>
            </a:r>
            <a:r>
              <a:rPr dirty="0" err="1"/>
              <a:t>List_of_small_modular_reactor_designs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6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Credits / Acknowledgements</a:t>
            </a:r>
          </a:p>
        </p:txBody>
      </p:sp>
      <p:sp>
        <p:nvSpPr>
          <p:cNvPr id="163" name="Rectangle 3"/>
          <p:cNvSpPr txBox="1">
            <a:spLocks noGrp="1"/>
          </p:cNvSpPr>
          <p:nvPr>
            <p:ph type="body" idx="1"/>
          </p:nvPr>
        </p:nvSpPr>
        <p:spPr>
          <a:xfrm>
            <a:off x="165280" y="990600"/>
            <a:ext cx="8813440" cy="35136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t>Some materials used in this class were developed under a National Science Foundation "Research Initiation Grant in Engineering Education" (RIGEE).</a:t>
            </a:r>
          </a:p>
          <a:p>
            <a:endParaRPr/>
          </a:p>
          <a:p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endParaRPr/>
          </a:p>
          <a:p>
            <a:pPr algn="ctr"/>
            <a:r>
              <a:rPr>
                <a:solidFill>
                  <a:srgbClr val="E04550"/>
                </a:solidFill>
              </a:rPr>
              <a:t>Copyright John C. Bean</a:t>
            </a:r>
          </a:p>
          <a:p>
            <a:pPr algn="ctr">
              <a:defRPr sz="1400"/>
            </a:pPr>
            <a:r>
              <a:t>(But permission is granted for use by individual instructors &amp; students in non-profit academic institutions)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059797"/>
      </a:dk2>
      <a:lt2>
        <a:srgbClr val="FBC901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059797"/>
      </a:dk2>
      <a:lt2>
        <a:srgbClr val="FBC901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Macintosh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Lecture 1 - What is Nanoscience</vt:lpstr>
      <vt:lpstr>Small Modular Reactors</vt:lpstr>
      <vt:lpstr>My cut-and-paste edit of Wikipedia's SMR List → Western designs only, sorted by "Status"</vt:lpstr>
      <vt:lpstr>Credits /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Modular Reactors</dc:title>
  <cp:lastModifiedBy>John Bean</cp:lastModifiedBy>
  <cp:revision>1</cp:revision>
  <dcterms:modified xsi:type="dcterms:W3CDTF">2025-02-11T15:00:57Z</dcterms:modified>
</cp:coreProperties>
</file>